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59" r:id="rId8"/>
    <p:sldId id="274" r:id="rId9"/>
    <p:sldId id="260" r:id="rId10"/>
    <p:sldId id="262" r:id="rId11"/>
    <p:sldId id="261" r:id="rId12"/>
    <p:sldId id="273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6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62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75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3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7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7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5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8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37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53;&#1086;&#1074;&#1072;&#1103;%20&#1087;&#1072;&#1087;&#1082;&#1072;\09%20-%20Track%209&#1041;&#1072;&#1088;&#1072;&#1096;&#1082;&#1080;%20&#1080;%20&#1090;&#1091;&#1095;&#108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53;&#1086;&#1074;&#1072;&#1103;%20&#1087;&#1072;&#1087;&#1082;&#1072;\10%20-%20Track%2010&#1041;&#1086;&#1083;&#1090;&#1083;&#1080;&#1074;&#1099;&#1077;%20&#1085;&#1086;&#1075;&#1080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5%20%20%20&#1055;&#1045;&#1057;&#1053;&#1071;%20&#1044;&#1054;&#1064;&#1050;&#1054;&#1051;&#1071;&#1058;%20%20&#1044;.&#1051;&#1100;&#1074;&#1086;-&#1050;&#1086;&#1084;&#1087;&#1072;&#1085;&#1077;&#1077;&#1094;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5%20%20%20&#1055;&#1045;&#1057;&#1053;&#1071;%20&#1044;&#1054;&#1064;&#1050;&#1054;&#1051;&#1071;&#1058;%20%20&#1044;.&#1051;&#1100;&#1074;&#1086;-&#1050;&#1086;&#1084;&#1087;&#1072;&#1085;&#1077;&#1077;&#1094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6%20%20%20Track55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4%20%20%20&#1043;&#1048;&#1052;&#1053;&#1040;&#1057;&#1058;&#1048;&#1050;&#1040;.mp3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4;&#1072;&#1084;&#1072;\&#1101;&#1083;&#1083;&#1072;\3\1\001%20%20%20Track19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Music\&#1053;&#1086;&#1074;&#1072;&#1103;%20&#1087;&#1072;&#1087;&#1082;&#1072;\11%20-%20Track%2011%20&#1052;&#1072;&#1082;&#1072;&#1088;&#1086;&#1096;&#1082;&#1080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692" y="617560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учителя-логопеда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6783" y="5609230"/>
            <a:ext cx="5036023" cy="9826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№19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Матюшина Элла Григорьевна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018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87" y="520692"/>
            <a:ext cx="9730854" cy="525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Ритмодекламация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 элементами театрализации.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Благодаря театрализованным играм, у детей развивается эмоциональная сфера, расширяется и обогащается  опыт сотрудничества детей, как в реальных, так 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воображаемых ситуациях.</a:t>
            </a:r>
            <a:endParaRPr lang="ru-RU" sz="2800" dirty="0" smtClean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6597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4" y="4005617"/>
            <a:ext cx="6186986" cy="285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3899" y="402224"/>
            <a:ext cx="11682483" cy="59715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и тучи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- кудряшки лежали на круче,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рядом дрожали от сырости тучи,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Тру-ля, тру-ля, тру-ля…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тропке полночной пришел пастушок,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 песней не тех за собою увлек.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тропке полночной пришел пастушок,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 песней не тех за собой увлек.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остались на северном склоне,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тучки бодались в овечьем загоне.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остались на северном склоне,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тучки бодались в овечьем загоне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блеяли так, что пастух-молодец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 свете костра их остриг, как овец.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Тру-ля, тру-ля, тру-ля……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jivotniea-37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22" y="4934562"/>
            <a:ext cx="1575582" cy="1923438"/>
          </a:xfrm>
          <a:prstGeom prst="rect">
            <a:avLst/>
          </a:prstGeom>
        </p:spPr>
      </p:pic>
      <p:pic>
        <p:nvPicPr>
          <p:cNvPr id="6" name="09 - Track 9Барашки и ту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640457" y="62121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2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7792" y="717452"/>
            <a:ext cx="47408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Болтливые ноги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Говорить не могут ноги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 положено молчать.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Ноги, могут по дороге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за дружкою шагать.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весело по снегу,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Мчат по пляжу босиком,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прыгать, могут бегать,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устав, идти пешком.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Говорю я это маме,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она твердит опять: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-Перестань болтать ногами!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можно повторять?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nime-deti-6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84" y="2886982"/>
            <a:ext cx="1405385" cy="2642962"/>
          </a:xfrm>
          <a:prstGeom prst="rect">
            <a:avLst/>
          </a:prstGeom>
        </p:spPr>
      </p:pic>
      <p:pic>
        <p:nvPicPr>
          <p:cNvPr id="5" name="Рисунок 4" descr="meni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83" y="1493383"/>
            <a:ext cx="2026331" cy="3323183"/>
          </a:xfrm>
          <a:prstGeom prst="rect">
            <a:avLst/>
          </a:prstGeom>
        </p:spPr>
      </p:pic>
      <p:pic>
        <p:nvPicPr>
          <p:cNvPr id="7" name="10 - Track 10Болтливые но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575143" y="64770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008" y="1223888"/>
            <a:ext cx="6410179" cy="4951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788" y="182880"/>
            <a:ext cx="5428238" cy="673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Логоритмика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одно из средств оздоровления речи. Прежде всего, это комплексная методика, включающая в себя средства логопедического, музыкально-ритмического и физического воспитания. 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Логоритмика</a:t>
            </a:r>
            <a:r>
              <a:rPr lang="ru-RU" sz="2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это форма активной терапии, преодоление речевого и сопутствующих нарушений путем развития и коррекции неречевых и речевых психических функций и в конечном итоге адаптации человека к условиям внешней и внутренней среды. Основой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логоритмики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являются речь, музыка и движение.</a:t>
            </a:r>
            <a:endParaRPr lang="ru-RU" dirty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215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st-Top-Desktop-Summer-Wallpapers-Hd-Wallpaper-Summer-Pictures-39-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4640" y="1505242"/>
            <a:ext cx="5101883" cy="486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11440" y="343881"/>
            <a:ext cx="6919414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закрепление звуков.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811" y="440301"/>
            <a:ext cx="6600968" cy="629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Чистоговорка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</a:t>
            </a:r>
            <a:r>
              <a:rPr lang="ru-RU" sz="2400" b="1" u="sng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000" b="1" u="sng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ʼ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Л»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ветер с моря дул.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Ли–ли–ли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на причал пришли.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  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лодку я куплю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                                                         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я по морю поплыву.	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                                                     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ходят в море корабли.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--------------------                                                 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Ла–ла–ла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лодка тоже поплыла.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Pictures\папка изображение\ЭЛЛА\post-29417-1300634805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796" y="2969651"/>
            <a:ext cx="1777023" cy="21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3.proshkolu.ru/content/media/pic/std/2000000/1875000/1874394-cc06e6546a0b73b5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709319" y="4269788"/>
            <a:ext cx="1011457" cy="8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42693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69838" y="3956568"/>
            <a:ext cx="1191317" cy="1431358"/>
          </a:xfrm>
          <a:prstGeom prst="rect">
            <a:avLst/>
          </a:prstGeom>
        </p:spPr>
      </p:pic>
      <p:pic>
        <p:nvPicPr>
          <p:cNvPr id="11" name="005   ПЕСНЯ ДОШКОЛЯТ  Д.Льво-Компане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1633200" y="636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7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131" y="240623"/>
            <a:ext cx="6096000" cy="6469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Чистоговорка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а-жа-жа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ежата у ежа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           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у-жу-жу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ужи пришли к ежу.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             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и-жи-жи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ежат нам покажи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    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у-жу-жу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я с ужами не дружу.	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а-жа-жа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ужи уходят от ежа.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--------------------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е-же-же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домой пора уже.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-----------------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835_OG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4" y="798286"/>
            <a:ext cx="5245705" cy="587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ivotniea-37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7133" flipH="1">
            <a:off x="1198561" y="3106056"/>
            <a:ext cx="1666875" cy="809625"/>
          </a:xfrm>
          <a:prstGeom prst="rect">
            <a:avLst/>
          </a:prstGeom>
        </p:spPr>
      </p:pic>
      <p:pic>
        <p:nvPicPr>
          <p:cNvPr id="5" name="Рисунок 4" descr="jivotniea-37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1702" flipH="1">
            <a:off x="44722" y="3265715"/>
            <a:ext cx="1929265" cy="809625"/>
          </a:xfrm>
          <a:prstGeom prst="rect">
            <a:avLst/>
          </a:prstGeom>
        </p:spPr>
      </p:pic>
      <p:pic>
        <p:nvPicPr>
          <p:cNvPr id="7" name="005   ПЕСНЯ ДОШКОЛЯТ  Д.Льво-Компане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691257" y="63536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2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696036"/>
            <a:ext cx="8488907" cy="600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Звонко с крыши капли скачут.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окном сосульки плачут.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Скачут капли мне в ладошку.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на бабушкину кошку.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ступеньки, на перила.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Кошка даже рот открыла.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Звонко капли скачут с крыши.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нам весна идет, мы слышим.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4091" y="177421"/>
            <a:ext cx="172566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apli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620" y="4679868"/>
            <a:ext cx="4235256" cy="2178132"/>
          </a:xfrm>
          <a:prstGeom prst="rect">
            <a:avLst/>
          </a:prstGeom>
        </p:spPr>
      </p:pic>
      <p:pic>
        <p:nvPicPr>
          <p:cNvPr id="5" name="Рисунок 4" descr="весн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07830" y="815925"/>
            <a:ext cx="5753122" cy="4318782"/>
          </a:xfrm>
          <a:prstGeom prst="rect">
            <a:avLst/>
          </a:prstGeom>
        </p:spPr>
      </p:pic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986" y="4062189"/>
            <a:ext cx="2041267" cy="3063097"/>
          </a:xfrm>
          <a:prstGeom prst="rect">
            <a:avLst/>
          </a:prstGeom>
        </p:spPr>
      </p:pic>
      <p:pic>
        <p:nvPicPr>
          <p:cNvPr id="9" name="006   Track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618685" y="63536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44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421" y="562577"/>
            <a:ext cx="3998793" cy="6201698"/>
          </a:xfrm>
          <a:prstGeom prst="rect">
            <a:avLst/>
          </a:prstGeom>
          <a:ln/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Проснувшись, с утра, кошка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«Кошечка»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Мурка,  открыла  окошко.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«Окошко»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Почистила зубки немножко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«Чистим зубы»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стала тесто месить на блины.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«Месим тесто»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Блины получились вкусны.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«Блинчик»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 полакала из чашки,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«Лакаем», «Чашка»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после погрызла орешки,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«Орешки»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решила пойти во двор,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Попрыгать через забор.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«Заборчик»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0544" y="562577"/>
            <a:ext cx="3921456" cy="4493538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быстро бежало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Лошадка домой поскакала,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кошка домой воротилась,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«Кошечка»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расчесалась,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«Расчешем киску»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Умылась 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«Облизаться»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отдохнуть на диван примостилась.    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«Закрыли ротик»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6215" y="562577"/>
            <a:ext cx="4094330" cy="6186309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Возле забора мышка бежала.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Кошка, ту мышку быстро поймала.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«Поймай мышку»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качелях кататься стала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дали  лошадку она увидала.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предложила лошадке играть,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Шары разноцветные надувать.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«Шарики»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барабане марш отбивать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«Барабанщик»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гармошке задорно играть.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«Гармошка»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ворота голы забивать.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«Загони мяч в ворота»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9301" y="100912"/>
            <a:ext cx="719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 гимнастика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«Кошка Мурка».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78423688_large_0_506e2_8b8c783a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4" y="4761696"/>
            <a:ext cx="3439877" cy="2293251"/>
          </a:xfrm>
          <a:prstGeom prst="rect">
            <a:avLst/>
          </a:prstGeom>
        </p:spPr>
      </p:pic>
      <p:pic>
        <p:nvPicPr>
          <p:cNvPr id="11" name="004   ГИМНАСТ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589657" y="63681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4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674" y="1323834"/>
            <a:ext cx="9280478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работы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реализуются следующие  задачи: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артикуляции, развитие фонематического восприятия, расширение лексического запаса, развитие слухового внимания и двигательной памяти, совершенствование общей и мелкой моторики, выработка четких, координированных движений во взаимосвязи с речью, развитие мелодико-интонационных и просодических компонентов, творческой фантазии и воображения.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644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2101755"/>
            <a:ext cx="9537961" cy="1555845"/>
          </a:xfrm>
          <a:scene3d>
            <a:camera prst="isometricRightUp"/>
            <a:lightRig rig="threePt" dir="t"/>
          </a:scene3d>
        </p:spPr>
        <p:txBody>
          <a:bodyPr>
            <a:normAutofit fontScale="90000"/>
            <a:sp3d extrusionH="57150">
              <a:bevelT w="50800" h="38100" prst="riblet"/>
            </a:sp3d>
          </a:bodyPr>
          <a:lstStyle/>
          <a:p>
            <a:pPr algn="ctr"/>
            <a:r>
              <a:rPr lang="ru-RU" sz="6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 внимание</a:t>
            </a:r>
            <a:r>
              <a:rPr lang="ru-RU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.</a:t>
            </a:r>
            <a:endParaRPr lang="ru-RU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5063319"/>
            <a:ext cx="6400800" cy="7278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5905984_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97" y="4920011"/>
            <a:ext cx="1488099" cy="19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67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6" y="245661"/>
            <a:ext cx="4954136" cy="57487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музыки, поэзии и ритма. Здесь текст не поется, а ритмично декламируется. Исполнение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более четким произношением и утрированной интонацией. Именно благодаря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ребят развивается координация слуха и голоса.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4" y="1681707"/>
            <a:ext cx="6720115" cy="455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576388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9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15704" y="2166425"/>
            <a:ext cx="5931878" cy="449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300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185095" y="182880"/>
            <a:ext cx="5814646" cy="43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15724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30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808" b="-153"/>
          <a:stretch>
            <a:fillRect/>
          </a:stretch>
        </p:blipFill>
        <p:spPr>
          <a:xfrm>
            <a:off x="5921829" y="1969924"/>
            <a:ext cx="6052457" cy="467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1309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18161"/>
          <a:stretch>
            <a:fillRect/>
          </a:stretch>
        </p:blipFill>
        <p:spPr>
          <a:xfrm>
            <a:off x="188686" y="210569"/>
            <a:ext cx="5542670" cy="507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1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12463" b="-587"/>
          <a:stretch>
            <a:fillRect/>
          </a:stretch>
        </p:blipFill>
        <p:spPr>
          <a:xfrm>
            <a:off x="181093" y="1425137"/>
            <a:ext cx="5992838" cy="516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31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13068" b="38"/>
          <a:stretch>
            <a:fillRect/>
          </a:stretch>
        </p:blipFill>
        <p:spPr>
          <a:xfrm>
            <a:off x="6274191" y="212355"/>
            <a:ext cx="5725551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18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493" r="5251" b="768"/>
          <a:stretch>
            <a:fillRect/>
          </a:stretch>
        </p:blipFill>
        <p:spPr>
          <a:xfrm>
            <a:off x="6102475" y="1814733"/>
            <a:ext cx="5900839" cy="476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31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3754" b="319"/>
          <a:stretch>
            <a:fillRect/>
          </a:stretch>
        </p:blipFill>
        <p:spPr>
          <a:xfrm>
            <a:off x="212355" y="211908"/>
            <a:ext cx="5650522" cy="438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28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5375" r="5731" b="785"/>
          <a:stretch>
            <a:fillRect/>
          </a:stretch>
        </p:blipFill>
        <p:spPr>
          <a:xfrm>
            <a:off x="5965371" y="1518419"/>
            <a:ext cx="6023429" cy="504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IMG_128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2298"/>
          <a:stretch>
            <a:fillRect/>
          </a:stretch>
        </p:blipFill>
        <p:spPr>
          <a:xfrm>
            <a:off x="203200" y="217715"/>
            <a:ext cx="5918076" cy="454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734629" y="290286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Звери и шишки</a:t>
            </a:r>
            <a:endParaRPr kumimoji="0" lang="ru-RU" sz="4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75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264228" y="188687"/>
            <a:ext cx="8186057" cy="624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  и   шишки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684211" y="725714"/>
            <a:ext cx="4381275" cy="61322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дорожке звери  шли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Шишки под сосной нашли,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лапки звери  шишки взяли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немножко поиграли.                                 	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подбросили  –  поймали,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ладошке покатали.  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подбросили –  поймали,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ладошке покатали.	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лапки звери шишки  взяли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немного поиграли.	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лапки звери шишки взяли,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животику катали.	                                           </a:t>
            </a:r>
          </a:p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7170057" y="914399"/>
            <a:ext cx="5021942" cy="62411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подбросили –  поймали,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И по ножке покатали. 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Вверх подбросили –  поймали,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И по ножке покатали.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Звери  отдохнуть решили,	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Шишки  на головку положили.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голове моей, друзья,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Шишечка лежит моя!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Шишки  звери положили,                                                                                                                                                                                              К себе в домик  поспешили,                                                                                                                                                                                                    Завтра все придут опять                                                                                                                                                                                           Шишкой под сосной играть!  </a:t>
            </a:r>
          </a:p>
          <a:p>
            <a:pPr>
              <a:lnSpc>
                <a:spcPct val="12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9" name="001   Track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560629" y="6295571"/>
            <a:ext cx="304800" cy="304800"/>
          </a:xfrm>
          <a:prstGeom prst="rect">
            <a:avLst/>
          </a:prstGeom>
        </p:spPr>
      </p:pic>
      <p:pic>
        <p:nvPicPr>
          <p:cNvPr id="20" name="Рисунок 19" descr="belk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51" b="16506"/>
          <a:stretch>
            <a:fillRect/>
          </a:stretch>
        </p:blipFill>
        <p:spPr>
          <a:xfrm>
            <a:off x="5092743" y="1436914"/>
            <a:ext cx="2599830" cy="2220687"/>
          </a:xfrm>
          <a:prstGeom prst="rect">
            <a:avLst/>
          </a:prstGeom>
        </p:spPr>
      </p:pic>
      <p:pic>
        <p:nvPicPr>
          <p:cNvPr id="21" name="Рисунок 20" descr="volk-e136747452384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79" b="781"/>
          <a:stretch>
            <a:fillRect/>
          </a:stretch>
        </p:blipFill>
        <p:spPr>
          <a:xfrm flipH="1">
            <a:off x="4441370" y="3657600"/>
            <a:ext cx="2600239" cy="2961303"/>
          </a:xfrm>
          <a:prstGeom prst="rect">
            <a:avLst/>
          </a:prstGeom>
        </p:spPr>
      </p:pic>
      <p:pic>
        <p:nvPicPr>
          <p:cNvPr id="22" name="Рисунок 21" descr="Pinus-nigra-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4821" y="2867478"/>
            <a:ext cx="605065" cy="605065"/>
          </a:xfrm>
          <a:prstGeom prst="rect">
            <a:avLst/>
          </a:prstGeom>
        </p:spPr>
      </p:pic>
      <p:pic>
        <p:nvPicPr>
          <p:cNvPr id="23" name="Рисунок 22" descr="Pinus-nigra-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848" y="5458279"/>
            <a:ext cx="605065" cy="60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72" y="259307"/>
            <a:ext cx="10943681" cy="6332562"/>
          </a:xfrm>
        </p:spPr>
        <p:txBody>
          <a:bodyPr numCol="2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 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понарошке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назывались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Макароны-макарошки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раскатились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Собралась большая рать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Мышка, кошка,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пёс Тимошка,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мушка Нюшка,   Жук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чернушка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какая-то лягушка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Мышке,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Кошке,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глупому Тимошке,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Нюшке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Чернушке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как чужой лягушке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нужны,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смешны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вкус, и на слух, и на ощупь,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нюх!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только сало.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ест довольно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 Тимошка любит суп.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вкус довольно груб.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днем и к вечеру жук Чернушка ест кору.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чем, - спросила Мушка, -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питается лягушка?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лягушка ей в ответ :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КВА. Приходите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обед!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ушла к себе в болото,</a:t>
            </a:r>
            <a:b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закрыв ворота.</a:t>
            </a:r>
          </a:p>
        </p:txBody>
      </p:sp>
      <p:pic>
        <p:nvPicPr>
          <p:cNvPr id="5" name="11 - Track 11 Макаро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705771" y="63391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2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1197</TotalTime>
  <Words>692</Words>
  <Application>Microsoft Office PowerPoint</Application>
  <PresentationFormat>Широкоэкранный</PresentationFormat>
  <Paragraphs>167</Paragraphs>
  <Slides>19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Times New Roman</vt:lpstr>
      <vt:lpstr>Wingdings 3</vt:lpstr>
      <vt:lpstr>Сектор</vt:lpstr>
      <vt:lpstr>Элементы ритмодекламации и логоритмики в работе учителя-логопеда</vt:lpstr>
      <vt:lpstr>Ритмодекламация – синтез музыки, поэзии и ритма. Здесь текст не поется, а ритмично декламируется. Исполнение ритмодекламации отличается более четким произношением и утрированной интонацией. Именно благодаря ритмодекламации у ребят развивается координация слуха и голоса.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Звери   и   шишки</vt:lpstr>
      <vt:lpstr>«Макарошки»  Макароны  понарошке  назывались «макарошки». Макароны-макарошки  раскатились по дорожке. Собралась большая рать Макарошки собирать:  Мышка, кошка, пёс Тимошка,  мушка Нюшка,   Жук чернушка  и какая-то лягушка.  Да, но Мышке, да, но Кошке, Да, но глупому Тимошке,  мушке Нюшке И Чернушке  (так же как чужой лягушке)  Макарошки не нужны,  макарошки им смешны.  И на вкус, и на слух, и на ощупь,  и на нюх!  Кошка любит только сало. Мышка ест довольно мало. Пес Тимошка любит суп. Мушкин вкус довольно груб. Утром, днем и к вечеру жук Чернушка ест кору.  -Ну, а чем, - спросила Мушка, - Чем питается лягушка? А лягушка ей в ответ : - КВА. Приходите на обед!  И ушла к себе в болото, За собой закрыв ворота.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ритмодекламации и логоритмики в работе учителя-логопеда</dc:title>
  <dc:creator>Элла Матюшина</dc:creator>
  <cp:lastModifiedBy>Элла Матюшина</cp:lastModifiedBy>
  <cp:revision>95</cp:revision>
  <dcterms:created xsi:type="dcterms:W3CDTF">2015-04-14T17:01:13Z</dcterms:created>
  <dcterms:modified xsi:type="dcterms:W3CDTF">2015-05-11T07:46:16Z</dcterms:modified>
</cp:coreProperties>
</file>